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92" r:id="rId6"/>
    <p:sldId id="269" r:id="rId7"/>
    <p:sldId id="275" r:id="rId8"/>
    <p:sldId id="288" r:id="rId9"/>
    <p:sldId id="287" r:id="rId10"/>
    <p:sldId id="301" r:id="rId11"/>
    <p:sldId id="302" r:id="rId12"/>
    <p:sldId id="303" r:id="rId13"/>
    <p:sldId id="270" r:id="rId14"/>
    <p:sldId id="293" r:id="rId15"/>
    <p:sldId id="294" r:id="rId16"/>
    <p:sldId id="291" r:id="rId17"/>
    <p:sldId id="306" r:id="rId18"/>
    <p:sldId id="305" r:id="rId19"/>
    <p:sldId id="289" r:id="rId20"/>
    <p:sldId id="284" r:id="rId21"/>
    <p:sldId id="283" r:id="rId2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9FAB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294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0D0B-1B81-4E55-9025-11E2D72D218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0239-76D4-4818-87DB-46C81EC9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8436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0D0B-1B81-4E55-9025-11E2D72D218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0239-76D4-4818-87DB-46C81EC9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7473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0D0B-1B81-4E55-9025-11E2D72D218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0239-76D4-4818-87DB-46C81EC9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940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0D0B-1B81-4E55-9025-11E2D72D218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0239-76D4-4818-87DB-46C81EC9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5089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0D0B-1B81-4E55-9025-11E2D72D218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0239-76D4-4818-87DB-46C81EC9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908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0D0B-1B81-4E55-9025-11E2D72D218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0239-76D4-4818-87DB-46C81EC9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811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0D0B-1B81-4E55-9025-11E2D72D218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0239-76D4-4818-87DB-46C81EC9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174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0D0B-1B81-4E55-9025-11E2D72D218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0239-76D4-4818-87DB-46C81EC9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8750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0D0B-1B81-4E55-9025-11E2D72D218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0239-76D4-4818-87DB-46C81EC9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6990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0D0B-1B81-4E55-9025-11E2D72D218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0239-76D4-4818-87DB-46C81EC9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6253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0D0B-1B81-4E55-9025-11E2D72D218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0239-76D4-4818-87DB-46C81EC9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0561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70D0B-1B81-4E55-9025-11E2D72D218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A0239-76D4-4818-87DB-46C81EC948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064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8032" y="2204864"/>
            <a:ext cx="7772400" cy="1470025"/>
          </a:xfrm>
          <a:solidFill>
            <a:srgbClr val="FFCC00">
              <a:alpha val="50196"/>
            </a:srgb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&lt;insert name of the museum, city, country&gt;</a:t>
            </a:r>
            <a:endParaRPr lang="en-US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843808" y="5661248"/>
            <a:ext cx="2060757" cy="36933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&lt;author of this </a:t>
            </a:r>
            <a:r>
              <a:rPr lang="en-US" dirty="0" err="1" smtClean="0"/>
              <a:t>ppt</a:t>
            </a:r>
            <a:r>
              <a:rPr lang="en-US" dirty="0" smtClean="0"/>
              <a:t>&gt;</a:t>
            </a:r>
            <a:endParaRPr lang="en-US" dirty="0"/>
          </a:p>
        </p:txBody>
      </p:sp>
      <p:pic>
        <p:nvPicPr>
          <p:cNvPr id="5" name="Picture 4" descr="RE-ORG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08712"/>
            <a:ext cx="1235976" cy="260648"/>
          </a:xfrm>
          <a:prstGeom prst="rect">
            <a:avLst/>
          </a:prstGeom>
        </p:spPr>
      </p:pic>
      <p:pic>
        <p:nvPicPr>
          <p:cNvPr id="6" name="Picture 5" descr="Iccromlogo-trans-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3570" y="5805264"/>
            <a:ext cx="1264405" cy="852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8705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1520" y="188640"/>
            <a:ext cx="8527399" cy="40011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DETERIORATION: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>
                <a:solidFill>
                  <a:prstClr val="black"/>
                </a:solidFill>
              </a:rPr>
              <a:t>2</a:t>
            </a:r>
            <a:r>
              <a:rPr lang="en-US" sz="2000" b="1" dirty="0" smtClean="0">
                <a:solidFill>
                  <a:prstClr val="black"/>
                </a:solidFill>
              </a:rPr>
              <a:t> objects in an active state of deterioration by mould ( if any)</a:t>
            </a:r>
          </a:p>
        </p:txBody>
      </p:sp>
      <p:pic>
        <p:nvPicPr>
          <p:cNvPr id="3" name="Picture 2" descr="RE-ORG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08712"/>
            <a:ext cx="1235976" cy="2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258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23528" y="188640"/>
            <a:ext cx="8267713" cy="40011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DETERIORATION: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>
                <a:solidFill>
                  <a:prstClr val="black"/>
                </a:solidFill>
              </a:rPr>
              <a:t>2</a:t>
            </a:r>
            <a:r>
              <a:rPr lang="en-US" sz="2000" b="1" dirty="0" smtClean="0">
                <a:solidFill>
                  <a:prstClr val="black"/>
                </a:solidFill>
              </a:rPr>
              <a:t> objects in an active state of deterioration by salts (if any)</a:t>
            </a:r>
          </a:p>
        </p:txBody>
      </p:sp>
      <p:pic>
        <p:nvPicPr>
          <p:cNvPr id="3" name="Picture 2" descr="RE-ORG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08712"/>
            <a:ext cx="1235976" cy="2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3292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79512" y="188640"/>
            <a:ext cx="8845178" cy="40011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DETERIORATION: </a:t>
            </a:r>
            <a:r>
              <a:rPr lang="en-US" sz="2000" b="1" dirty="0" smtClean="0">
                <a:solidFill>
                  <a:prstClr val="black"/>
                </a:solidFill>
              </a:rPr>
              <a:t>2 objects in an active state of deterioration by corrosion (if any)</a:t>
            </a:r>
          </a:p>
        </p:txBody>
      </p:sp>
      <p:pic>
        <p:nvPicPr>
          <p:cNvPr id="3" name="Picture 2" descr="RE-ORG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08712"/>
            <a:ext cx="1235976" cy="2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0238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4" y="188640"/>
            <a:ext cx="8280920" cy="6432530"/>
          </a:xfrm>
          <a:prstGeom prst="rect">
            <a:avLst/>
          </a:prstGeom>
          <a:solidFill>
            <a:srgbClr val="FFCC00">
              <a:alpha val="29020"/>
            </a:srgbClr>
          </a:solidFill>
          <a:ln>
            <a:solidFill>
              <a:srgbClr val="439FA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STORAGE ROOMS</a:t>
            </a:r>
          </a:p>
          <a:p>
            <a:pPr algn="ctr"/>
            <a:r>
              <a:rPr lang="en-US" sz="28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Add pictures of each existing storage room.</a:t>
            </a:r>
          </a:p>
          <a:p>
            <a:pPr algn="ctr"/>
            <a:r>
              <a:rPr lang="en-US" sz="28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Write on the slide: storage 1, storage 2…</a:t>
            </a:r>
          </a:p>
          <a:p>
            <a:pPr algn="ctr"/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(add slides if needed)</a:t>
            </a:r>
            <a:endParaRPr lang="en-US" sz="2800" b="1" u="sng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complete set includes views of: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corridor leading to the storage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entrance door of the storage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1</a:t>
            </a:r>
            <a:r>
              <a:rPr lang="en-US" sz="280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view of the storage from the open door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General views of the whole storage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Examples of the storage units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(shelves, drawers, cabinets, etc.)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At least 5 views of problems in the storage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(overcrowded units,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unappropriate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storage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sustem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 objects on the floor, non collections, building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consitions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etc) 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with written information about the problems seen in the pictures</a:t>
            </a:r>
          </a:p>
        </p:txBody>
      </p:sp>
      <p:pic>
        <p:nvPicPr>
          <p:cNvPr id="3" name="Picture 2" descr="RE-ORG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08712"/>
            <a:ext cx="1235976" cy="2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7412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43608" y="620688"/>
            <a:ext cx="6792372" cy="400110"/>
          </a:xfrm>
          <a:prstGeom prst="rect">
            <a:avLst/>
          </a:prstGeom>
          <a:ln>
            <a:solidFill>
              <a:srgbClr val="439FA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 smtClean="0"/>
              <a:t>The corridor leading to the storage and the doors when closed</a:t>
            </a:r>
            <a:endParaRPr lang="en-US" sz="2000" b="1" dirty="0"/>
          </a:p>
        </p:txBody>
      </p:sp>
      <p:sp>
        <p:nvSpPr>
          <p:cNvPr id="3" name="CasellaDiTesto 3"/>
          <p:cNvSpPr txBox="1"/>
          <p:nvPr/>
        </p:nvSpPr>
        <p:spPr>
          <a:xfrm>
            <a:off x="3131840" y="116632"/>
            <a:ext cx="2816156" cy="400110"/>
          </a:xfrm>
          <a:prstGeom prst="rect">
            <a:avLst/>
          </a:prstGeom>
          <a:ln>
            <a:solidFill>
              <a:srgbClr val="439FA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Storage 1 (storage 2,3….)</a:t>
            </a:r>
            <a:endParaRPr lang="en-US" sz="2000" b="1" dirty="0"/>
          </a:p>
        </p:txBody>
      </p:sp>
      <p:pic>
        <p:nvPicPr>
          <p:cNvPr id="5" name="Picture 4" descr="RE-ORG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08712"/>
            <a:ext cx="1235976" cy="2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237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691680" y="620688"/>
            <a:ext cx="5988884" cy="400110"/>
          </a:xfrm>
          <a:prstGeom prst="rect">
            <a:avLst/>
          </a:prstGeom>
          <a:ln>
            <a:solidFill>
              <a:srgbClr val="439FA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 smtClean="0"/>
              <a:t>The first view of the storage when the door is opened</a:t>
            </a:r>
            <a:endParaRPr lang="en-US" sz="2000" b="1" dirty="0"/>
          </a:p>
        </p:txBody>
      </p:sp>
      <p:sp>
        <p:nvSpPr>
          <p:cNvPr id="3" name="CasellaDiTesto 3"/>
          <p:cNvSpPr txBox="1"/>
          <p:nvPr/>
        </p:nvSpPr>
        <p:spPr>
          <a:xfrm>
            <a:off x="3131840" y="116632"/>
            <a:ext cx="2816156" cy="400110"/>
          </a:xfrm>
          <a:prstGeom prst="rect">
            <a:avLst/>
          </a:prstGeom>
          <a:ln>
            <a:solidFill>
              <a:srgbClr val="439FA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Storage 1 (storage 2,3….)</a:t>
            </a:r>
            <a:endParaRPr lang="en-US" sz="2000" b="1" dirty="0"/>
          </a:p>
        </p:txBody>
      </p:sp>
      <p:pic>
        <p:nvPicPr>
          <p:cNvPr id="5" name="Picture 4" descr="RE-ORG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08712"/>
            <a:ext cx="1235976" cy="2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2525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59632" y="620688"/>
            <a:ext cx="6778266" cy="400110"/>
          </a:xfrm>
          <a:prstGeom prst="rect">
            <a:avLst/>
          </a:prstGeom>
          <a:ln>
            <a:solidFill>
              <a:srgbClr val="439FA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 smtClean="0"/>
              <a:t>A  general view of the whole storage (2-3 for a complete view)</a:t>
            </a:r>
          </a:p>
        </p:txBody>
      </p:sp>
      <p:sp>
        <p:nvSpPr>
          <p:cNvPr id="3" name="CasellaDiTesto 3"/>
          <p:cNvSpPr txBox="1"/>
          <p:nvPr/>
        </p:nvSpPr>
        <p:spPr>
          <a:xfrm>
            <a:off x="3131840" y="116632"/>
            <a:ext cx="2816156" cy="400110"/>
          </a:xfrm>
          <a:prstGeom prst="rect">
            <a:avLst/>
          </a:prstGeom>
          <a:ln>
            <a:solidFill>
              <a:srgbClr val="439FA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Storage 1 (storage 2,3….)</a:t>
            </a:r>
            <a:endParaRPr lang="en-US" sz="2000" b="1" dirty="0"/>
          </a:p>
        </p:txBody>
      </p:sp>
      <p:pic>
        <p:nvPicPr>
          <p:cNvPr id="5" name="Picture 4" descr="RE-ORG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08712"/>
            <a:ext cx="1235976" cy="2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8493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59632" y="620688"/>
            <a:ext cx="6875985" cy="400110"/>
          </a:xfrm>
          <a:prstGeom prst="rect">
            <a:avLst/>
          </a:prstGeom>
          <a:ln>
            <a:solidFill>
              <a:srgbClr val="439FA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 smtClean="0"/>
              <a:t>Different types of units in </a:t>
            </a:r>
            <a:r>
              <a:rPr lang="en-US" sz="2000" b="1" dirty="0" smtClean="0"/>
              <a:t>the </a:t>
            </a:r>
            <a:r>
              <a:rPr lang="en-US" sz="2000" b="1" dirty="0" smtClean="0"/>
              <a:t>storage (2-3 for a complete view)</a:t>
            </a:r>
          </a:p>
        </p:txBody>
      </p:sp>
      <p:sp>
        <p:nvSpPr>
          <p:cNvPr id="3" name="CasellaDiTesto 3"/>
          <p:cNvSpPr txBox="1"/>
          <p:nvPr/>
        </p:nvSpPr>
        <p:spPr>
          <a:xfrm>
            <a:off x="3131840" y="116632"/>
            <a:ext cx="2816156" cy="400110"/>
          </a:xfrm>
          <a:prstGeom prst="rect">
            <a:avLst/>
          </a:prstGeom>
          <a:ln>
            <a:solidFill>
              <a:srgbClr val="439FA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Storage 1 (storage 2,3….)</a:t>
            </a:r>
            <a:endParaRPr lang="en-US" sz="2000" b="1" dirty="0"/>
          </a:p>
        </p:txBody>
      </p:sp>
      <p:pic>
        <p:nvPicPr>
          <p:cNvPr id="5" name="Picture 4" descr="RE-ORG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08712"/>
            <a:ext cx="1235976" cy="2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8493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123728" y="620688"/>
            <a:ext cx="4630819" cy="400110"/>
          </a:xfrm>
          <a:prstGeom prst="rect">
            <a:avLst/>
          </a:prstGeom>
          <a:ln>
            <a:solidFill>
              <a:srgbClr val="439FA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 smtClean="0"/>
              <a:t>Problems in the storage (add 3-5 pictures)</a:t>
            </a:r>
          </a:p>
        </p:txBody>
      </p:sp>
      <p:sp>
        <p:nvSpPr>
          <p:cNvPr id="3" name="CasellaDiTesto 3"/>
          <p:cNvSpPr txBox="1"/>
          <p:nvPr/>
        </p:nvSpPr>
        <p:spPr>
          <a:xfrm>
            <a:off x="3131840" y="116632"/>
            <a:ext cx="2816156" cy="400110"/>
          </a:xfrm>
          <a:prstGeom prst="rect">
            <a:avLst/>
          </a:prstGeom>
          <a:ln>
            <a:solidFill>
              <a:srgbClr val="439FA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Storage 1 (storage 2,3….)</a:t>
            </a:r>
            <a:endParaRPr lang="en-US" sz="2000" b="1" dirty="0"/>
          </a:p>
        </p:txBody>
      </p:sp>
      <p:pic>
        <p:nvPicPr>
          <p:cNvPr id="5" name="Picture 4" descr="RE-ORG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08712"/>
            <a:ext cx="1235976" cy="2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9997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115616" y="476672"/>
            <a:ext cx="6696744" cy="707886"/>
          </a:xfrm>
          <a:prstGeom prst="rect">
            <a:avLst/>
          </a:prstGeom>
          <a:ln>
            <a:solidFill>
              <a:srgbClr val="439FA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</a:rPr>
              <a:t>List here the 5 main problems identified in the storage (make sure that these problems are shown in the previous  pictures) 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051720" y="2383720"/>
            <a:ext cx="4968552" cy="2862322"/>
          </a:xfrm>
          <a:prstGeom prst="rect">
            <a:avLst/>
          </a:prstGeom>
          <a:ln>
            <a:solidFill>
              <a:srgbClr val="439FA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1:</a:t>
            </a:r>
          </a:p>
          <a:p>
            <a:endParaRPr lang="en-US" dirty="0" smtClean="0"/>
          </a:p>
          <a:p>
            <a:r>
              <a:rPr lang="en-US" dirty="0" smtClean="0"/>
              <a:t>2:</a:t>
            </a:r>
          </a:p>
          <a:p>
            <a:endParaRPr lang="en-US" dirty="0" smtClean="0"/>
          </a:p>
          <a:p>
            <a:r>
              <a:rPr lang="en-US" dirty="0" smtClean="0"/>
              <a:t>3:</a:t>
            </a:r>
          </a:p>
          <a:p>
            <a:endParaRPr lang="en-US" dirty="0" smtClean="0"/>
          </a:p>
          <a:p>
            <a:r>
              <a:rPr lang="en-US" dirty="0" smtClean="0"/>
              <a:t>4:</a:t>
            </a:r>
          </a:p>
          <a:p>
            <a:endParaRPr lang="en-US" dirty="0" smtClean="0"/>
          </a:p>
          <a:p>
            <a:r>
              <a:rPr lang="en-US" dirty="0" smtClean="0"/>
              <a:t>5:</a:t>
            </a:r>
          </a:p>
          <a:p>
            <a:endParaRPr lang="en-US" dirty="0"/>
          </a:p>
        </p:txBody>
      </p:sp>
      <p:pic>
        <p:nvPicPr>
          <p:cNvPr id="5" name="Picture 4" descr="RE-ORG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08712"/>
            <a:ext cx="1235976" cy="2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388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971600" y="220578"/>
            <a:ext cx="7202228" cy="40011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en-GB" sz="2000" b="1" dirty="0" smtClean="0"/>
              <a:t>Map, showing the precise location of the museum in the city/area.</a:t>
            </a:r>
            <a:endParaRPr lang="en-GB" sz="2000" b="1" dirty="0"/>
          </a:p>
        </p:txBody>
      </p:sp>
      <p:pic>
        <p:nvPicPr>
          <p:cNvPr id="5" name="Picture 4" descr="RE-ORG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08712"/>
            <a:ext cx="1235976" cy="2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480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971600" y="332656"/>
            <a:ext cx="7216025" cy="1015663"/>
          </a:xfrm>
          <a:prstGeom prst="rect">
            <a:avLst/>
          </a:prstGeom>
          <a:ln>
            <a:solidFill>
              <a:srgbClr val="439FA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</a:rPr>
              <a:t>Additional information to better illustrate the situation you are facing in your Museum regarding  collections management, collections in storage, and storage conditions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123728" y="2348880"/>
            <a:ext cx="4896544" cy="369332"/>
          </a:xfrm>
          <a:prstGeom prst="rect">
            <a:avLst/>
          </a:prstGeom>
          <a:ln>
            <a:solidFill>
              <a:srgbClr val="439FA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pic>
        <p:nvPicPr>
          <p:cNvPr id="5" name="Picture 4" descr="RE-ORG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08712"/>
            <a:ext cx="1235976" cy="2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6486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48380441"/>
              </p:ext>
            </p:extLst>
          </p:nvPr>
        </p:nvGraphicFramePr>
        <p:xfrm>
          <a:off x="2555776" y="197725"/>
          <a:ext cx="6048672" cy="6373620"/>
        </p:xfrm>
        <a:graphic>
          <a:graphicData uri="http://schemas.openxmlformats.org/drawingml/2006/table">
            <a:tbl>
              <a:tblPr/>
              <a:tblGrid>
                <a:gridCol w="4888852"/>
                <a:gridCol w="1159820"/>
              </a:tblGrid>
              <a:tr h="4251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noProof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Identity</a:t>
                      </a:r>
                      <a:r>
                        <a:rPr lang="en-GB" sz="1600" b="1" i="0" u="none" strike="noStrike" baseline="0" noProof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Card of </a:t>
                      </a:r>
                      <a:r>
                        <a:rPr lang="en-GB" sz="1600" b="1" i="0" u="none" strike="noStrike" noProof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: </a:t>
                      </a:r>
                      <a:r>
                        <a:rPr lang="en-GB" sz="1600" b="1" i="0" u="none" strike="noStrike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Museum of …………</a:t>
                      </a:r>
                      <a:endParaRPr lang="en-GB" sz="1600" b="1" i="0" u="none" strike="noStrike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307" marR="7307" marT="73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43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Technical information</a:t>
                      </a:r>
                      <a:endParaRPr lang="en-GB" sz="16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189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Year when museum was created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400" b="0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9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number</a:t>
                      </a:r>
                      <a:r>
                        <a:rPr lang="en-GB" sz="1400" b="0" i="0" u="none" strike="noStrike" baseline="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of staff</a:t>
                      </a:r>
                      <a:endParaRPr lang="en-GB" sz="1400" b="0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400" b="0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9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Number of staff working</a:t>
                      </a:r>
                      <a:r>
                        <a:rPr lang="en-GB" sz="14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with the collections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9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 there a professionally</a:t>
                      </a:r>
                      <a:r>
                        <a:rPr lang="en-GB" sz="14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trained conservator at the museum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9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 of volunteers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400" b="0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9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number of</a:t>
                      </a:r>
                      <a:r>
                        <a:rPr lang="en-GB" sz="14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visitors a year*</a:t>
                      </a: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400" b="0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9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  <a:r>
                        <a:rPr lang="en-GB" sz="14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number of school children a year*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93"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Collections </a:t>
                      </a: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9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number</a:t>
                      </a:r>
                      <a:r>
                        <a:rPr lang="en-GB" sz="14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of objects in the collection *</a:t>
                      </a:r>
                      <a:endParaRPr lang="en-GB" sz="1400" b="0" i="0" u="none" strike="noStrike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9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Number of objects on</a:t>
                      </a:r>
                      <a:r>
                        <a:rPr lang="en-GB" sz="14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the registry book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9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Number</a:t>
                      </a:r>
                      <a:r>
                        <a:rPr lang="en-GB" sz="14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of objects in exhibition*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400" b="0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9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Number</a:t>
                      </a:r>
                      <a:r>
                        <a:rPr lang="en-GB" sz="14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of objects in storages*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400" b="0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9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4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r>
                        <a:rPr lang="en-GB" sz="1400" b="0" i="0" u="none" strike="noStrike" kern="1200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objects on loan in the last 5 years*</a:t>
                      </a:r>
                      <a:endParaRPr lang="en-GB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400" b="0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9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Number</a:t>
                      </a:r>
                      <a:r>
                        <a:rPr lang="en-GB" sz="14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of objects registered in the last 5 years* </a:t>
                      </a:r>
                      <a:endParaRPr lang="en-GB" sz="1400" b="0" i="0" u="none" strike="noStrike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9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 there a written collections policy at the museum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400" b="0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85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Storage</a:t>
                      </a:r>
                      <a:r>
                        <a:rPr lang="en-GB" sz="1400" b="1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room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Number of storerooms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400" b="0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surface</a:t>
                      </a:r>
                      <a:r>
                        <a:rPr lang="en-GB" sz="14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of the storerooms (m</a:t>
                      </a:r>
                      <a:r>
                        <a:rPr lang="en-GB" sz="1400" b="0" i="0" u="none" strike="noStrike" baseline="300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GB" sz="14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)*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85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Number of staff taking</a:t>
                      </a:r>
                      <a:r>
                        <a:rPr lang="en-GB" sz="14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care of the storerooms</a:t>
                      </a:r>
                      <a:endParaRPr lang="en-GB" sz="1400" b="0" i="0" u="none" strike="noStrike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9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Number</a:t>
                      </a:r>
                      <a:r>
                        <a:rPr lang="en-GB" sz="14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of objects on the ground *</a:t>
                      </a:r>
                      <a:endParaRPr lang="en-GB" sz="1400" b="0" i="0" u="none" strike="noStrike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400" b="0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93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85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Museum address: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85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Museum website:</a:t>
                      </a:r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85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noProof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* If you do not have a precise number, give an estimate and put it into brackets (XXX)</a:t>
                      </a:r>
                      <a:endParaRPr lang="en-GB" sz="1100" b="1" i="0" u="none" strike="noStrike" noProof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307" marR="7307" marT="7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 rot="19994655">
            <a:off x="159674" y="845348"/>
            <a:ext cx="2052934" cy="40011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Form  to be filled 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4" name="Picture 3" descr="RE-ORG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08712"/>
            <a:ext cx="1235976" cy="2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5360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115616" y="188640"/>
            <a:ext cx="6908814" cy="40011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General view of the Museum from outside (the whole building)</a:t>
            </a:r>
            <a:endParaRPr lang="en-US" sz="2000" b="1" dirty="0"/>
          </a:p>
        </p:txBody>
      </p:sp>
      <p:pic>
        <p:nvPicPr>
          <p:cNvPr id="3" name="Picture 2" descr="RE-ORG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08712"/>
            <a:ext cx="1235976" cy="2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704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11560" y="260648"/>
            <a:ext cx="7992888" cy="40011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View of the exhibition rooms/areas with visitors (insert 2 or 3 slides)</a:t>
            </a:r>
            <a:endParaRPr lang="en-US" sz="2000" b="1" dirty="0"/>
          </a:p>
        </p:txBody>
      </p:sp>
      <p:pic>
        <p:nvPicPr>
          <p:cNvPr id="3" name="Picture 2" descr="RE-ORG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08712"/>
            <a:ext cx="1235976" cy="2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6745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483768" y="260648"/>
            <a:ext cx="4745530" cy="40011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 smtClean="0"/>
              <a:t>Activities  with schools (insert 2-3 pictures)</a:t>
            </a:r>
            <a:endParaRPr lang="en-US" sz="2000" b="1" dirty="0"/>
          </a:p>
        </p:txBody>
      </p:sp>
      <p:pic>
        <p:nvPicPr>
          <p:cNvPr id="3" name="Picture 2" descr="RE-ORG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08712"/>
            <a:ext cx="1235976" cy="2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64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188640"/>
            <a:ext cx="8424936" cy="400110"/>
          </a:xfrm>
          <a:prstGeom prst="rect">
            <a:avLst/>
          </a:prstGeom>
          <a:ln>
            <a:solidFill>
              <a:srgbClr val="FFCC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CC00"/>
                </a:solidFill>
              </a:rPr>
              <a:t>COLLECTIONS: </a:t>
            </a:r>
            <a:r>
              <a:rPr lang="en-US" sz="2000" b="1" dirty="0" smtClean="0"/>
              <a:t>The 5 most important objects (with names ) </a:t>
            </a:r>
            <a:r>
              <a:rPr lang="en-US" dirty="0" smtClean="0"/>
              <a:t>All 5 on this slide</a:t>
            </a:r>
            <a:endParaRPr lang="en-US" dirty="0"/>
          </a:p>
        </p:txBody>
      </p:sp>
      <p:pic>
        <p:nvPicPr>
          <p:cNvPr id="3" name="Picture 2" descr="RE-ORG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08712"/>
            <a:ext cx="1235976" cy="2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293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1520" y="188640"/>
            <a:ext cx="8568952" cy="400110"/>
          </a:xfrm>
          <a:prstGeom prst="rect">
            <a:avLst/>
          </a:prstGeom>
          <a:ln>
            <a:solidFill>
              <a:srgbClr val="FFCC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CC00"/>
                </a:solidFill>
              </a:rPr>
              <a:t>COLLECTIONS: </a:t>
            </a:r>
            <a:r>
              <a:rPr lang="en-US" sz="2000" b="1" dirty="0" smtClean="0"/>
              <a:t>The 4 largest objects (names and measurements) </a:t>
            </a:r>
            <a:r>
              <a:rPr lang="en-US" dirty="0" smtClean="0"/>
              <a:t>All 4 on this slide </a:t>
            </a:r>
          </a:p>
        </p:txBody>
      </p:sp>
      <p:pic>
        <p:nvPicPr>
          <p:cNvPr id="3" name="Picture 2" descr="RE-ORG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08712"/>
            <a:ext cx="1235976" cy="2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1981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79512" y="188640"/>
            <a:ext cx="8784977" cy="400110"/>
          </a:xfrm>
          <a:prstGeom prst="rect">
            <a:avLst/>
          </a:prstGeom>
          <a:ln>
            <a:solidFill>
              <a:srgbClr val="FFCC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CC00"/>
                </a:solidFill>
              </a:rPr>
              <a:t>COLLECTIONS: </a:t>
            </a:r>
            <a:r>
              <a:rPr lang="en-US" sz="2000" b="1" dirty="0" smtClean="0"/>
              <a:t>The 4  smallest objects (names and measurements) </a:t>
            </a:r>
            <a:r>
              <a:rPr lang="en-US" dirty="0" smtClean="0"/>
              <a:t>All 4 on this slide</a:t>
            </a:r>
          </a:p>
        </p:txBody>
      </p:sp>
      <p:pic>
        <p:nvPicPr>
          <p:cNvPr id="3" name="Picture 2" descr="RE-ORG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08712"/>
            <a:ext cx="1235976" cy="2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1764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1520" y="188640"/>
            <a:ext cx="8573886" cy="40011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DETERIORATION: </a:t>
            </a:r>
            <a:r>
              <a:rPr lang="en-US" sz="2000" b="1" dirty="0" smtClean="0">
                <a:solidFill>
                  <a:prstClr val="black"/>
                </a:solidFill>
              </a:rPr>
              <a:t>2 objects in an active state of deterioration by insects (if any)</a:t>
            </a:r>
          </a:p>
        </p:txBody>
      </p:sp>
      <p:pic>
        <p:nvPicPr>
          <p:cNvPr id="3" name="Picture 2" descr="RE-ORG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08712"/>
            <a:ext cx="1235976" cy="2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296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605</Words>
  <Application>Microsoft Office PowerPoint</Application>
  <PresentationFormat>On-screen Show (4:3)</PresentationFormat>
  <Paragraphs>84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Tema di Office</vt:lpstr>
      <vt:lpstr>&lt;insert name of the museum, city, country&gt;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Musée de ……..</dc:title>
  <dc:creator>Gael</dc:creator>
  <cp:lastModifiedBy>ICCROM</cp:lastModifiedBy>
  <cp:revision>60</cp:revision>
  <dcterms:created xsi:type="dcterms:W3CDTF">2016-05-24T00:46:29Z</dcterms:created>
  <dcterms:modified xsi:type="dcterms:W3CDTF">2017-09-25T08:17:50Z</dcterms:modified>
</cp:coreProperties>
</file>